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90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6813FBD-A652-4875-861B-CAC4FDD721F5}" type="datetimeFigureOut">
              <a:rPr lang="en-GB" smtClean="0"/>
              <a:t>14/05/2021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C301C3F-CF06-4A29-8943-BC28930E93B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813FBD-A652-4875-861B-CAC4FDD721F5}" type="datetimeFigureOut">
              <a:rPr lang="en-GB" smtClean="0"/>
              <a:t>14/05/2021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301C3F-CF06-4A29-8943-BC28930E93B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813FBD-A652-4875-861B-CAC4FDD721F5}" type="datetimeFigureOut">
              <a:rPr lang="en-GB" smtClean="0"/>
              <a:t>14/05/2021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301C3F-CF06-4A29-8943-BC28930E93B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813FBD-A652-4875-861B-CAC4FDD721F5}" type="datetimeFigureOut">
              <a:rPr lang="en-GB" smtClean="0"/>
              <a:t>14/05/2021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301C3F-CF06-4A29-8943-BC28930E93B2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813FBD-A652-4875-861B-CAC4FDD721F5}" type="datetimeFigureOut">
              <a:rPr lang="en-GB" smtClean="0"/>
              <a:t>14/05/2021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301C3F-CF06-4A29-8943-BC28930E93B2}" type="slidenum">
              <a:rPr lang="en-GB" smtClean="0"/>
              <a:t>‹#›</a:t>
            </a:fld>
            <a:endParaRPr lang="en-GB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813FBD-A652-4875-861B-CAC4FDD721F5}" type="datetimeFigureOut">
              <a:rPr lang="en-GB" smtClean="0"/>
              <a:t>14/05/2021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301C3F-CF06-4A29-8943-BC28930E93B2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813FBD-A652-4875-861B-CAC4FDD721F5}" type="datetimeFigureOut">
              <a:rPr lang="en-GB" smtClean="0"/>
              <a:t>14/05/2021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301C3F-CF06-4A29-8943-BC28930E93B2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813FBD-A652-4875-861B-CAC4FDD721F5}" type="datetimeFigureOut">
              <a:rPr lang="en-GB" smtClean="0"/>
              <a:t>14/05/2021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301C3F-CF06-4A29-8943-BC28930E93B2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813FBD-A652-4875-861B-CAC4FDD721F5}" type="datetimeFigureOut">
              <a:rPr lang="en-GB" smtClean="0"/>
              <a:t>14/05/2021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301C3F-CF06-4A29-8943-BC28930E93B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96813FBD-A652-4875-861B-CAC4FDD721F5}" type="datetimeFigureOut">
              <a:rPr lang="en-GB" smtClean="0"/>
              <a:t>14/05/2021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301C3F-CF06-4A29-8943-BC28930E93B2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6813FBD-A652-4875-861B-CAC4FDD721F5}" type="datetimeFigureOut">
              <a:rPr lang="en-GB" smtClean="0"/>
              <a:t>14/05/2021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C301C3F-CF06-4A29-8943-BC28930E93B2}" type="slidenum">
              <a:rPr lang="en-GB" smtClean="0"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96813FBD-A652-4875-861B-CAC4FDD721F5}" type="datetimeFigureOut">
              <a:rPr lang="en-GB" smtClean="0"/>
              <a:t>14/05/2021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C301C3F-CF06-4A29-8943-BC28930E93B2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Adipocyte response to hypoxia-</a:t>
            </a:r>
            <a:r>
              <a:rPr lang="en-GB" dirty="0" err="1" smtClean="0"/>
              <a:t>reoxygenation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Name:</a:t>
            </a:r>
          </a:p>
          <a:p>
            <a:r>
              <a:rPr lang="en-GB" dirty="0" smtClean="0"/>
              <a:t>Course:</a:t>
            </a:r>
          </a:p>
          <a:p>
            <a:r>
              <a:rPr lang="en-GB" dirty="0" smtClean="0"/>
              <a:t>Date: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08853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Reverse transcription quantitative polymerase chain reaction and Western blot analysis.</a:t>
            </a:r>
          </a:p>
          <a:p>
            <a:r>
              <a:rPr lang="en-GB" dirty="0"/>
              <a:t>P</a:t>
            </a:r>
            <a:r>
              <a:rPr lang="en-GB" dirty="0" smtClean="0"/>
              <a:t>ro-inflammatory genes upregulation in adipocytes in response to H-R.</a:t>
            </a:r>
          </a:p>
          <a:p>
            <a:r>
              <a:rPr lang="en-GB" dirty="0" smtClean="0"/>
              <a:t>Hydrogel-enclosed mouse mature adipocytes proliferate in vitro</a:t>
            </a:r>
          </a:p>
          <a:p>
            <a:r>
              <a:rPr lang="en-GB" dirty="0" smtClean="0"/>
              <a:t>Positive signals were found in adipocytes when fixed sections after anti-</a:t>
            </a:r>
            <a:r>
              <a:rPr lang="en-GB" dirty="0" err="1" smtClean="0"/>
              <a:t>BrdU</a:t>
            </a:r>
            <a:r>
              <a:rPr lang="en-GB" dirty="0" smtClean="0"/>
              <a:t> </a:t>
            </a:r>
            <a:r>
              <a:rPr lang="en-GB" dirty="0" err="1" smtClean="0"/>
              <a:t>especific</a:t>
            </a:r>
            <a:r>
              <a:rPr lang="en-GB" dirty="0" smtClean="0"/>
              <a:t> antibody.</a:t>
            </a:r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Cont.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91508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M</a:t>
            </a:r>
            <a:r>
              <a:rPr lang="en-GB" dirty="0" smtClean="0"/>
              <a:t>ouse mature adipocytes are functionally active cells that respond to hypoxia in vitro</a:t>
            </a:r>
          </a:p>
          <a:p>
            <a:r>
              <a:rPr lang="en-GB" dirty="0"/>
              <a:t>H</a:t>
            </a:r>
            <a:r>
              <a:rPr lang="en-GB" dirty="0" smtClean="0"/>
              <a:t>ypoxia treatment in human adipocytes compared with a </a:t>
            </a:r>
            <a:r>
              <a:rPr lang="en-GB" dirty="0" err="1" smtClean="0"/>
              <a:t>normoxic</a:t>
            </a:r>
            <a:r>
              <a:rPr lang="en-GB" dirty="0" smtClean="0"/>
              <a:t> control.</a:t>
            </a:r>
          </a:p>
          <a:p>
            <a:r>
              <a:rPr lang="en-GB" dirty="0" smtClean="0"/>
              <a:t>Increased VEGF protein expression was found in human adipocytes after hypoxia treatment.</a:t>
            </a:r>
          </a:p>
          <a:p>
            <a:r>
              <a:rPr lang="en-GB" dirty="0" smtClean="0"/>
              <a:t>mRNA expression of various </a:t>
            </a:r>
            <a:r>
              <a:rPr lang="en-GB" dirty="0" err="1" smtClean="0"/>
              <a:t>cytoprotective</a:t>
            </a:r>
            <a:r>
              <a:rPr lang="en-GB" dirty="0" smtClean="0"/>
              <a:t>, pro-inflammatory genes showed alteration.</a:t>
            </a:r>
            <a:endParaRPr lang="en-GB" b="1" dirty="0" smtClean="0"/>
          </a:p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U</a:t>
            </a:r>
            <a:r>
              <a:rPr lang="en-GB" dirty="0" smtClean="0"/>
              <a:t>pregulated in adipocytes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319571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BMI and the size of mature adipocytes indicate a positive correlation. </a:t>
            </a:r>
          </a:p>
          <a:p>
            <a:r>
              <a:rPr lang="en-US" dirty="0" smtClean="0"/>
              <a:t>It is important to analyze  abdominal subcutaneous fat tissues obtained from elective abdominoplasties since anatomic location eventually affects the size of a mature adipocyte. </a:t>
            </a:r>
          </a:p>
          <a:p>
            <a:r>
              <a:rPr lang="en-US" dirty="0" smtClean="0"/>
              <a:t>Adipocytes are buoyant in nature and this limits the culture of mature adipocytes in vitro. </a:t>
            </a:r>
          </a:p>
          <a:p>
            <a:r>
              <a:rPr lang="en-US" dirty="0" smtClean="0"/>
              <a:t>Hydrogel develops an in vitro method to culture mature mouse adipocytes.</a:t>
            </a:r>
          </a:p>
          <a:p>
            <a:r>
              <a:rPr lang="en-US" dirty="0" smtClean="0"/>
              <a:t>This hydrogel is made of </a:t>
            </a:r>
            <a:r>
              <a:rPr lang="en-US" dirty="0" err="1" smtClean="0"/>
              <a:t>hyraluronan</a:t>
            </a:r>
            <a:r>
              <a:rPr lang="en-US" dirty="0" smtClean="0"/>
              <a:t> and collagen.</a:t>
            </a:r>
          </a:p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6084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The hydrogel is used for: </a:t>
            </a:r>
          </a:p>
          <a:p>
            <a:pPr lvl="1"/>
            <a:r>
              <a:rPr lang="en-US" dirty="0" smtClean="0"/>
              <a:t>Providing a 3-D matrix - the environment found in native adipose tissue</a:t>
            </a:r>
          </a:p>
          <a:p>
            <a:pPr lvl="1"/>
            <a:r>
              <a:rPr lang="en-US" dirty="0" smtClean="0"/>
              <a:t>Keeping adipocytes from floating by forming a case around them </a:t>
            </a:r>
          </a:p>
          <a:p>
            <a:r>
              <a:rPr lang="en-US" dirty="0" smtClean="0"/>
              <a:t>Adipocytes are metabolically active and function as endocrine cells by expressing and secreting many cytokine and hormones. </a:t>
            </a:r>
          </a:p>
          <a:p>
            <a:r>
              <a:rPr lang="en-US" dirty="0" smtClean="0"/>
              <a:t>From the experiment, human adipocytes cultured in vitro responded to hypoxia and H-R. </a:t>
            </a:r>
          </a:p>
          <a:p>
            <a:r>
              <a:rPr lang="en-US" dirty="0" smtClean="0"/>
              <a:t>I-R/H-R injuries bring about reactive oxygen species causing cell damage and an inflammatory cascade. </a:t>
            </a:r>
          </a:p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Conti…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90611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75656" y="1772816"/>
            <a:ext cx="4629869" cy="310954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Conti…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30073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H-R resulted in the upregulation of multiple pro-inflammatory cytokines in adipocytes including:</a:t>
            </a:r>
          </a:p>
          <a:p>
            <a:pPr lvl="1"/>
            <a:r>
              <a:rPr lang="en-US" dirty="0" smtClean="0"/>
              <a:t>MCP-1</a:t>
            </a:r>
          </a:p>
          <a:p>
            <a:pPr lvl="1"/>
            <a:r>
              <a:rPr lang="en-US" dirty="0" smtClean="0"/>
              <a:t>MIP</a:t>
            </a:r>
          </a:p>
          <a:p>
            <a:pPr lvl="1"/>
            <a:r>
              <a:rPr lang="en-US" dirty="0" smtClean="0"/>
              <a:t>IL-1a</a:t>
            </a:r>
          </a:p>
          <a:p>
            <a:pPr lvl="1"/>
            <a:r>
              <a:rPr lang="en-US" dirty="0" smtClean="0"/>
              <a:t>IL-1b</a:t>
            </a:r>
          </a:p>
          <a:p>
            <a:pPr lvl="1"/>
            <a:r>
              <a:rPr lang="en-US" dirty="0" smtClean="0"/>
              <a:t>IL-6</a:t>
            </a:r>
          </a:p>
          <a:p>
            <a:pPr lvl="1"/>
            <a:r>
              <a:rPr lang="en-US" dirty="0" smtClean="0"/>
              <a:t>IL-8</a:t>
            </a:r>
          </a:p>
          <a:p>
            <a:pPr lvl="1"/>
            <a:r>
              <a:rPr lang="en-US" dirty="0" smtClean="0"/>
              <a:t>Cxcl2</a:t>
            </a:r>
          </a:p>
          <a:p>
            <a:pPr lvl="1"/>
            <a:r>
              <a:rPr lang="en-US" dirty="0" smtClean="0"/>
              <a:t>TNF-a</a:t>
            </a:r>
          </a:p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Illustration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524367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466728" cy="4525963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Looking into the possibility of performing gain-of-function studies in mature adipocytes, lentiviruses and adipocytes in hydrogel was enclosed and adipocytes were infected with GFP-expressing lentivirus and achieve GFP expression in adipocytes. See beside: </a:t>
            </a:r>
          </a:p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1960" y="1640567"/>
            <a:ext cx="3744416" cy="3813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77657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Mature adipocytes were unable to get stocked in liquid Nitrogen. </a:t>
            </a:r>
          </a:p>
          <a:p>
            <a:r>
              <a:rPr lang="en-US" dirty="0" smtClean="0"/>
              <a:t>This subdues the study compared to the use of primary pre-adipocytes. </a:t>
            </a:r>
          </a:p>
          <a:p>
            <a:r>
              <a:rPr lang="en-US" dirty="0" smtClean="0"/>
              <a:t>A thought that crosses scientists is that mature adipocytes are differentiated cells that don’t proliferate. </a:t>
            </a:r>
          </a:p>
          <a:p>
            <a:r>
              <a:rPr lang="en-US" dirty="0" err="1" smtClean="0"/>
              <a:t>BrdU</a:t>
            </a:r>
            <a:r>
              <a:rPr lang="en-US" dirty="0" smtClean="0"/>
              <a:t> labeling and Ki67 staining show that mature mouse and human adipocytes are able to proliferate in vitro. </a:t>
            </a:r>
          </a:p>
          <a:p>
            <a:r>
              <a:rPr lang="en-US" dirty="0" smtClean="0"/>
              <a:t>Gene expression in visceral white adipocytes is different from that of subcutaneous adipocytes. 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Conti…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917380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62162" y="2034381"/>
            <a:ext cx="5019675" cy="341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>
            <a:normAutofit/>
          </a:bodyPr>
          <a:lstStyle/>
          <a:p>
            <a:r>
              <a:rPr lang="en-GB" sz="2000" dirty="0" smtClean="0"/>
              <a:t>Summery of  Adipocyte response to hypoxia-</a:t>
            </a:r>
            <a:r>
              <a:rPr lang="en-GB" sz="2000" dirty="0" err="1" smtClean="0"/>
              <a:t>reoxygenation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4201698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Found in adipose tissues subcutaneous fat and visceral fat.</a:t>
            </a:r>
          </a:p>
          <a:p>
            <a:r>
              <a:rPr lang="en-GB" dirty="0"/>
              <a:t>W</a:t>
            </a:r>
            <a:r>
              <a:rPr lang="en-GB" dirty="0" smtClean="0"/>
              <a:t>hite adipose tissue (WAT) and brown adipose tissue (BAT) . </a:t>
            </a:r>
          </a:p>
          <a:p>
            <a:r>
              <a:rPr lang="en-GB" dirty="0" smtClean="0"/>
              <a:t>WAT stores energy in the form of triglycerides</a:t>
            </a:r>
          </a:p>
          <a:p>
            <a:r>
              <a:rPr lang="en-GB" dirty="0" smtClean="0"/>
              <a:t>BAT functions to dissipate  stored energy through heat production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Adipocytes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560442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mature adipocytes</a:t>
            </a:r>
            <a:r>
              <a:rPr lang="en-GB" b="1" dirty="0"/>
              <a:t> </a:t>
            </a:r>
            <a:r>
              <a:rPr lang="en-GB" dirty="0" smtClean="0"/>
              <a:t>secrete </a:t>
            </a:r>
            <a:r>
              <a:rPr lang="en-GB" dirty="0" smtClean="0"/>
              <a:t>cytokines-</a:t>
            </a:r>
            <a:r>
              <a:rPr lang="en-GB" dirty="0" smtClean="0"/>
              <a:t> </a:t>
            </a:r>
            <a:r>
              <a:rPr lang="en-GB" dirty="0" err="1" smtClean="0"/>
              <a:t>adipokines</a:t>
            </a:r>
            <a:r>
              <a:rPr lang="en-GB" dirty="0" smtClean="0"/>
              <a:t>.</a:t>
            </a:r>
          </a:p>
          <a:p>
            <a:r>
              <a:rPr lang="en-GB" dirty="0" err="1" smtClean="0"/>
              <a:t>Adipokines</a:t>
            </a:r>
            <a:r>
              <a:rPr lang="en-GB" dirty="0" smtClean="0"/>
              <a:t>  autocrine and paracrine signalling. </a:t>
            </a:r>
          </a:p>
          <a:p>
            <a:r>
              <a:rPr lang="en-GB" dirty="0" err="1" smtClean="0"/>
              <a:t>A</a:t>
            </a:r>
            <a:r>
              <a:rPr lang="en-GB" dirty="0" err="1" smtClean="0"/>
              <a:t>dipokines</a:t>
            </a:r>
            <a:r>
              <a:rPr lang="en-GB" dirty="0" smtClean="0"/>
              <a:t> send signals to the liver and brain. </a:t>
            </a:r>
            <a:endParaRPr lang="en-GB" dirty="0" smtClean="0"/>
          </a:p>
          <a:p>
            <a:r>
              <a:rPr lang="en-GB" dirty="0" smtClean="0"/>
              <a:t>Adipocytes secrete </a:t>
            </a:r>
            <a:r>
              <a:rPr lang="en-GB" dirty="0" smtClean="0"/>
              <a:t>leptin, adiponectin and </a:t>
            </a:r>
            <a:r>
              <a:rPr lang="en-GB" dirty="0" err="1" smtClean="0"/>
              <a:t>resistin</a:t>
            </a:r>
            <a:r>
              <a:rPr lang="en-GB" dirty="0"/>
              <a:t> </a:t>
            </a:r>
            <a:r>
              <a:rPr lang="en-GB" dirty="0" smtClean="0"/>
              <a:t>which are  adipose-specific factors.</a:t>
            </a:r>
          </a:p>
          <a:p>
            <a:r>
              <a:rPr lang="en-GB" dirty="0" smtClean="0"/>
              <a:t>The study of adipocytes functioning helps study diabetes sand obesity.</a:t>
            </a:r>
          </a:p>
          <a:p>
            <a:endParaRPr lang="en-GB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Function of Adipocytes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426398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B</a:t>
            </a:r>
            <a:r>
              <a:rPr lang="en-GB" dirty="0" smtClean="0"/>
              <a:t>uoyancy of adipocytes limits there ability to be cultured.</a:t>
            </a:r>
          </a:p>
          <a:p>
            <a:r>
              <a:rPr lang="en-GB" dirty="0" smtClean="0"/>
              <a:t>differentiated adipocytes mature have </a:t>
            </a:r>
            <a:r>
              <a:rPr lang="en-GB" dirty="0" err="1" smtClean="0"/>
              <a:t>multilocular</a:t>
            </a:r>
            <a:r>
              <a:rPr lang="en-GB" dirty="0" smtClean="0"/>
              <a:t> lipid droplets.</a:t>
            </a:r>
          </a:p>
          <a:p>
            <a:r>
              <a:rPr lang="en-GB" dirty="0" smtClean="0"/>
              <a:t> mature adipocytes in WAT have a single large lipid droplet occupying the entire cytoplasm and pushing the nucleus peripherally.</a:t>
            </a:r>
          </a:p>
          <a:p>
            <a:r>
              <a:rPr lang="en-GB" dirty="0" smtClean="0"/>
              <a:t>Ischemia-reperfusion (I-R) causes pathogenesis of chronic skin wounds</a:t>
            </a:r>
          </a:p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Understanding adipocytes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223463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Restoration of I-R is essential in limiting tissue damage and eventual death.</a:t>
            </a:r>
          </a:p>
          <a:p>
            <a:r>
              <a:rPr lang="en-GB" dirty="0" smtClean="0"/>
              <a:t>Reperfusion can lead to additional tissue damage. </a:t>
            </a:r>
          </a:p>
          <a:p>
            <a:r>
              <a:rPr lang="en-GB" dirty="0" smtClean="0"/>
              <a:t>In I-R states, highly reactive oxygen species inflict damage on cellular structures.</a:t>
            </a:r>
          </a:p>
          <a:p>
            <a:r>
              <a:rPr lang="en-GB" dirty="0" smtClean="0"/>
              <a:t>e. In diabetic ulcers and pressure sores, direct pressure over a localized area causes I-R.</a:t>
            </a:r>
          </a:p>
          <a:p>
            <a:pPr marL="0" indent="0">
              <a:buNone/>
            </a:pPr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Cont.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658887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To isolate mature adipocytes</a:t>
            </a:r>
            <a:r>
              <a:rPr lang="en-GB" dirty="0" smtClean="0"/>
              <a:t> Human subcutaneous fat tissues from elective abdominoplasties were used </a:t>
            </a:r>
          </a:p>
          <a:p>
            <a:r>
              <a:rPr lang="en-GB" dirty="0"/>
              <a:t>F</a:t>
            </a:r>
            <a:r>
              <a:rPr lang="en-GB" dirty="0" smtClean="0"/>
              <a:t>at tissues were minced and were then treated with collagenase II (0.25%,prepared in HBSS. </a:t>
            </a:r>
          </a:p>
          <a:p>
            <a:r>
              <a:rPr lang="en-GB" dirty="0" smtClean="0"/>
              <a:t>The buoyant properties of adipose cells allowed for adipocytes separation from the mixture.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Methods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072751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</a:t>
            </a:r>
            <a:r>
              <a:rPr lang="en-GB" dirty="0" smtClean="0"/>
              <a:t>he size of mature adipocytes show a positive correlation with body mass index.</a:t>
            </a:r>
          </a:p>
          <a:p>
            <a:r>
              <a:rPr lang="en-GB" dirty="0" smtClean="0"/>
              <a:t>Hydrogel-enclosed human mature adipocyte culture in vitro because </a:t>
            </a:r>
          </a:p>
          <a:p>
            <a:r>
              <a:rPr lang="en-GB" dirty="0" smtClean="0"/>
              <a:t>conventional culture methods do not work due to the buoyancy the mature cells.</a:t>
            </a:r>
          </a:p>
          <a:p>
            <a:r>
              <a:rPr lang="en-GB" dirty="0"/>
              <a:t>M</a:t>
            </a:r>
            <a:r>
              <a:rPr lang="en-GB" dirty="0" smtClean="0"/>
              <a:t>ost cells were viable after isolation</a:t>
            </a:r>
          </a:p>
          <a:p>
            <a:pPr marL="0" indent="0">
              <a:buNone/>
            </a:pPr>
            <a:endParaRPr lang="en-GB" dirty="0" smtClean="0"/>
          </a:p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was found out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584861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5-Bromo-20 -deoxy-uridine and Ki67 stained using </a:t>
            </a:r>
            <a:r>
              <a:rPr lang="en-GB" dirty="0" err="1" smtClean="0"/>
              <a:t>BrdU</a:t>
            </a:r>
            <a:r>
              <a:rPr lang="en-GB" dirty="0" smtClean="0"/>
              <a:t> staining kit.</a:t>
            </a:r>
          </a:p>
          <a:p>
            <a:r>
              <a:rPr lang="en-GB" dirty="0" err="1" smtClean="0"/>
              <a:t>Hematoxylin</a:t>
            </a:r>
            <a:r>
              <a:rPr lang="en-GB" dirty="0" smtClean="0"/>
              <a:t> was used to visualize the hydrogel matrix. </a:t>
            </a:r>
          </a:p>
          <a:p>
            <a:r>
              <a:rPr lang="en-GB" dirty="0" smtClean="0"/>
              <a:t>For Ki67 detection, mouse anti-Ki67 was used as a primary antibody, </a:t>
            </a:r>
          </a:p>
          <a:p>
            <a:r>
              <a:rPr lang="en-GB" dirty="0" smtClean="0"/>
              <a:t>A signal was detected with the use of the </a:t>
            </a:r>
            <a:r>
              <a:rPr lang="en-GB" dirty="0" err="1" smtClean="0"/>
              <a:t>Vectastain</a:t>
            </a:r>
            <a:r>
              <a:rPr lang="en-GB" dirty="0" smtClean="0"/>
              <a:t> kit</a:t>
            </a:r>
          </a:p>
          <a:p>
            <a:r>
              <a:rPr lang="en-GB" dirty="0" smtClean="0"/>
              <a:t>Delivery of hydrogel/human adipocytes to Nu/Nu mice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Cont.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676572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H</a:t>
            </a:r>
            <a:r>
              <a:rPr lang="en-GB" dirty="0" smtClean="0"/>
              <a:t>ydrogel-enclosed adipocytes after being cultured in vitro for 4 days showed viability.</a:t>
            </a:r>
          </a:p>
          <a:p>
            <a:r>
              <a:rPr lang="en-GB" dirty="0" smtClean="0"/>
              <a:t>Difficulty in the multiplicity of infection due to the floating of isolated human mature adipocytes medium.</a:t>
            </a:r>
          </a:p>
          <a:p>
            <a:r>
              <a:rPr lang="en-GB" dirty="0"/>
              <a:t>H</a:t>
            </a:r>
            <a:r>
              <a:rPr lang="en-GB" dirty="0" smtClean="0"/>
              <a:t>uman adipocytes cultured in vitro contained proliferation markers.</a:t>
            </a:r>
          </a:p>
          <a:p>
            <a:r>
              <a:rPr lang="en-GB" dirty="0" smtClean="0"/>
              <a:t>Viability test and green fluorescence protein expression in mature adipocytes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775897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220</TotalTime>
  <Words>787</Words>
  <Application>Microsoft Office PowerPoint</Application>
  <PresentationFormat>On-screen Show (4:3)</PresentationFormat>
  <Paragraphs>90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Concourse</vt:lpstr>
      <vt:lpstr>Adipocyte response to hypoxia-reoxygenation</vt:lpstr>
      <vt:lpstr>Adipocytes </vt:lpstr>
      <vt:lpstr>Function of Adipocytes </vt:lpstr>
      <vt:lpstr>Understanding adipocytes </vt:lpstr>
      <vt:lpstr>Cont.</vt:lpstr>
      <vt:lpstr>Methods</vt:lpstr>
      <vt:lpstr>What was found out</vt:lpstr>
      <vt:lpstr>Cont.</vt:lpstr>
      <vt:lpstr>PowerPoint Presentation</vt:lpstr>
      <vt:lpstr>Cont.</vt:lpstr>
      <vt:lpstr>Upregulated in adipocytes</vt:lpstr>
      <vt:lpstr>Discussion</vt:lpstr>
      <vt:lpstr>Conti…</vt:lpstr>
      <vt:lpstr>Conti…</vt:lpstr>
      <vt:lpstr>Illustration</vt:lpstr>
      <vt:lpstr>PowerPoint Presentation</vt:lpstr>
      <vt:lpstr>Conti…</vt:lpstr>
      <vt:lpstr>Summery of  Adipocyte response to hypoxia-reoxygenation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18</cp:revision>
  <dcterms:created xsi:type="dcterms:W3CDTF">2021-05-14T18:39:54Z</dcterms:created>
  <dcterms:modified xsi:type="dcterms:W3CDTF">2021-05-14T22:20:43Z</dcterms:modified>
</cp:coreProperties>
</file>